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</p:sldMasterIdLst>
  <p:notesMasterIdLst>
    <p:notesMasterId r:id="rId31"/>
  </p:notesMasterIdLst>
  <p:sldIdLst>
    <p:sldId id="266" r:id="rId5"/>
    <p:sldId id="267" r:id="rId6"/>
    <p:sldId id="308" r:id="rId7"/>
    <p:sldId id="306" r:id="rId8"/>
    <p:sldId id="278" r:id="rId9"/>
    <p:sldId id="272" r:id="rId10"/>
    <p:sldId id="270" r:id="rId11"/>
    <p:sldId id="273" r:id="rId12"/>
    <p:sldId id="275" r:id="rId13"/>
    <p:sldId id="279" r:id="rId14"/>
    <p:sldId id="280" r:id="rId15"/>
    <p:sldId id="281" r:id="rId16"/>
    <p:sldId id="282" r:id="rId17"/>
    <p:sldId id="283" r:id="rId18"/>
    <p:sldId id="285" r:id="rId19"/>
    <p:sldId id="302" r:id="rId20"/>
    <p:sldId id="284" r:id="rId21"/>
    <p:sldId id="291" r:id="rId22"/>
    <p:sldId id="286" r:id="rId23"/>
    <p:sldId id="289" r:id="rId24"/>
    <p:sldId id="299" r:id="rId25"/>
    <p:sldId id="303" r:id="rId26"/>
    <p:sldId id="294" r:id="rId27"/>
    <p:sldId id="296" r:id="rId28"/>
    <p:sldId id="297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827"/>
    <a:srgbClr val="AA3F5D"/>
    <a:srgbClr val="A53C5D"/>
    <a:srgbClr val="E25A6B"/>
    <a:srgbClr val="020041"/>
    <a:srgbClr val="F90287"/>
    <a:srgbClr val="0AACFC"/>
    <a:srgbClr val="FF00CF"/>
    <a:srgbClr val="02D8FA"/>
    <a:srgbClr val="1BF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ishr\Desktop\opta\24\Opta%20Forum%202024%20Sample%20Data%20-%20L1%20Anonymised\final_files\presentation_graph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hr\Desktop\opta\24\Opta%20Forum%202024%20Sample%20Data%20-%20L1%20Anonymised\final_files\presentation_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Corner Type</a:t>
            </a:r>
          </a:p>
        </c:rich>
      </c:tx>
      <c:layout>
        <c:manualLayout>
          <c:xMode val="edge"/>
          <c:yMode val="edge"/>
          <c:x val="0.4882985564304461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80C13"/>
            </a:solidFill>
          </c:spPr>
          <c:dPt>
            <c:idx val="0"/>
            <c:bubble3D val="0"/>
            <c:spPr>
              <a:solidFill>
                <a:srgbClr val="980C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9A-4068-995B-14BB853188DC}"/>
              </c:ext>
            </c:extLst>
          </c:dPt>
          <c:dPt>
            <c:idx val="1"/>
            <c:bubble3D val="0"/>
            <c:spPr>
              <a:solidFill>
                <a:srgbClr val="084A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9A-4068-995B-14BB853188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9A-4068-995B-14BB853188D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9A-4068-995B-14BB85318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Out-swinger</c:v>
                </c:pt>
                <c:pt idx="1">
                  <c:v>In-swinger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9A-4068-995B-14BB85318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0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0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055555555555556"/>
          <c:y val="0.41935476815398076"/>
          <c:w val="0.27102537182852143"/>
          <c:h val="0.22339676290463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Defense Type</a:t>
            </a:r>
          </a:p>
        </c:rich>
      </c:tx>
      <c:layout>
        <c:manualLayout>
          <c:xMode val="edge"/>
          <c:yMode val="edge"/>
          <c:x val="0.4424582239720035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80C13"/>
            </a:solidFill>
          </c:spPr>
          <c:dPt>
            <c:idx val="0"/>
            <c:bubble3D val="0"/>
            <c:spPr>
              <a:solidFill>
                <a:srgbClr val="980C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AA-43D9-BA20-439BD8A28139}"/>
              </c:ext>
            </c:extLst>
          </c:dPt>
          <c:dPt>
            <c:idx val="1"/>
            <c:bubble3D val="0"/>
            <c:spPr>
              <a:solidFill>
                <a:srgbClr val="084A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AA-43D9-BA20-439BD8A28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(2)'!$A$1:$B$1</c:f>
              <c:strCache>
                <c:ptCount val="2"/>
                <c:pt idx="0">
                  <c:v>Zonal</c:v>
                </c:pt>
                <c:pt idx="1">
                  <c:v>Man-Mark</c:v>
                </c:pt>
              </c:strCache>
            </c:strRef>
          </c:cat>
          <c:val>
            <c:numRef>
              <c:f>'Sheet1 (2)'!$A$2:$B$2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AA-43D9-BA20-439BD8A28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5833333333333333"/>
          <c:y val="0.41935476815398076"/>
          <c:w val="0.24171981627296588"/>
          <c:h val="0.22339676290463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2">
                    <a:lumMod val="50000"/>
                  </a:schemeClr>
                </a:solidFill>
              </a:rPr>
              <a:t>In-swinging Corners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84A91"/>
            </a:solidFill>
          </c:spPr>
          <c:dPt>
            <c:idx val="0"/>
            <c:bubble3D val="0"/>
            <c:spPr>
              <a:solidFill>
                <a:srgbClr val="084A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57-46E1-A9B0-44149103CB04}"/>
              </c:ext>
            </c:extLst>
          </c:dPt>
          <c:dPt>
            <c:idx val="1"/>
            <c:bubble3D val="0"/>
            <c:spPr>
              <a:solidFill>
                <a:srgbClr val="084A91">
                  <a:alpha val="3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57-46E1-A9B0-44149103CB0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657-46E1-A9B0-44149103C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'dm -1'!$A$1:$B$1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'dm -1'!$A$2:$B$2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57-46E1-A9B0-44149103C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2">
                    <a:lumMod val="50000"/>
                  </a:schemeClr>
                </a:solidFill>
              </a:rPr>
              <a:t>Out-swinging Corners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80C13"/>
            </a:solidFill>
          </c:spPr>
          <c:dPt>
            <c:idx val="0"/>
            <c:bubble3D val="0"/>
            <c:spPr>
              <a:solidFill>
                <a:srgbClr val="980C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9E-474F-A290-AD3DF0802A23}"/>
              </c:ext>
            </c:extLst>
          </c:dPt>
          <c:dPt>
            <c:idx val="1"/>
            <c:bubble3D val="0"/>
            <c:spPr>
              <a:solidFill>
                <a:srgbClr val="980C13">
                  <a:alpha val="3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9E-474F-A290-AD3DF0802A2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19E-474F-A290-AD3DF0802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'dm-2'!$A$1:$B$1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'dm-2'!$A$2:$B$2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9E-474F-A290-AD3DF0802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2">
                    <a:lumMod val="50000"/>
                  </a:schemeClr>
                </a:solidFill>
              </a:rPr>
              <a:t>Zonal Corners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80C13"/>
            </a:solidFill>
          </c:spPr>
          <c:dPt>
            <c:idx val="0"/>
            <c:bubble3D val="0"/>
            <c:spPr>
              <a:solidFill>
                <a:srgbClr val="980C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7-461C-BC73-8E2CA902E2D3}"/>
              </c:ext>
            </c:extLst>
          </c:dPt>
          <c:dPt>
            <c:idx val="1"/>
            <c:bubble3D val="0"/>
            <c:spPr>
              <a:solidFill>
                <a:srgbClr val="980C13">
                  <a:alpha val="3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7-461C-BC73-8E2CA902E2D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307-461C-BC73-8E2CA902E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'dm-3'!$A$1:$B$1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'dm-3'!$A$2:$B$2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07-461C-BC73-8E2CA902E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2">
                    <a:lumMod val="50000"/>
                  </a:schemeClr>
                </a:solidFill>
              </a:rPr>
              <a:t>Man-Marked Corners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84A91"/>
            </a:solidFill>
          </c:spPr>
          <c:dPt>
            <c:idx val="0"/>
            <c:bubble3D val="0"/>
            <c:spPr>
              <a:solidFill>
                <a:srgbClr val="084A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1-45ED-9D1E-073DA4562A9F}"/>
              </c:ext>
            </c:extLst>
          </c:dPt>
          <c:dPt>
            <c:idx val="1"/>
            <c:bubble3D val="0"/>
            <c:spPr>
              <a:solidFill>
                <a:srgbClr val="084A91">
                  <a:alpha val="3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1-45ED-9D1E-073DA4562A9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721-45ED-9D1E-073DA4562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'dm-4'!$A$1:$B$1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'dm-4'!$A$2:$B$2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1-45ED-9D1E-073DA4562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2">
                    <a:lumMod val="50000"/>
                  </a:schemeClr>
                </a:solidFill>
              </a:rPr>
              <a:t>Man-Marked Corners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84A91"/>
            </a:solidFill>
          </c:spPr>
          <c:dPt>
            <c:idx val="0"/>
            <c:bubble3D val="0"/>
            <c:spPr>
              <a:solidFill>
                <a:srgbClr val="084A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79-4DC0-96B8-B51A90531FB3}"/>
              </c:ext>
            </c:extLst>
          </c:dPt>
          <c:dPt>
            <c:idx val="1"/>
            <c:bubble3D val="0"/>
            <c:spPr>
              <a:solidFill>
                <a:srgbClr val="084A91">
                  <a:alpha val="3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79-4DC0-96B8-B51A90531FB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79-4DC0-96B8-B51A90531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'closely marked - 2'!$A$1:$B$1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'closely marked - 2'!$A$2:$B$2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9-4DC0-96B8-B51A90531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chemeClr val="bg2">
                    <a:lumMod val="50000"/>
                  </a:schemeClr>
                </a:solidFill>
              </a:rPr>
              <a:t>Zonal Corners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80C13"/>
            </a:solidFill>
          </c:spPr>
          <c:dPt>
            <c:idx val="0"/>
            <c:bubble3D val="0"/>
            <c:spPr>
              <a:solidFill>
                <a:srgbClr val="980C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D-405A-B421-49F0A8A330FC}"/>
              </c:ext>
            </c:extLst>
          </c:dPt>
          <c:dPt>
            <c:idx val="1"/>
            <c:bubble3D val="0"/>
            <c:spPr>
              <a:solidFill>
                <a:srgbClr val="980C13">
                  <a:alpha val="3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D-405A-B421-49F0A8A330F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AD-405A-B421-49F0A8A330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'closely marked'!$A$1:$B$1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'closely marked'!$A$2:$B$2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AD-405A-B421-49F0A8A33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2D57-7489-E941-9B2B-BD4EC3CEFEB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0B98-A68D-9648-BE19-4F393EF5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4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139F-7518-142B-65ED-7CFC0A8E5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9AC58F-3F19-D760-D643-5E612900A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6B2D8-62CF-F3FE-6EC8-B8A177BB9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9D01C-FF31-BCEF-A69F-AC695499F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50B98-A68D-9648-BE19-4F393EF58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D48D5-BE49-B72E-3F2C-46B3678F7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ADB79-EC6E-E45D-9714-6D52DB8AB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BE840-B1A8-A8BF-E5BC-DFBBBE658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18625-577F-655D-3320-4FADAD344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50B98-A68D-9648-BE19-4F393EF58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1917C-237D-4936-1001-F1D78100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DDA6A-542C-9D1E-1C63-B79724553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729B0-891A-5319-F5D4-8D9EC8F97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74524-D77C-15EB-6610-975D5352F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50B98-A68D-9648-BE19-4F393EF58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6FB41-419B-5DD8-9E14-B5972FE9E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6E47BA-3999-3BB1-2C46-00C43C295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CDD9C-5B08-34E5-AC95-833797A39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5290B-971B-5F05-8115-9B08761E5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50B98-A68D-9648-BE19-4F393EF58B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4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F6049-379A-8603-7EAD-3CE61567D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2E956-A8D6-5681-2146-8E1E10267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33659-D0BE-0CCB-5012-7DD17B7FB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F1277-4131-8EC8-2195-970A7B8FA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50B98-A68D-9648-BE19-4F393EF58B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9B6B5-C962-C6AF-B443-DC1C0A60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5456" y="2052803"/>
            <a:ext cx="4721087" cy="2752394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50B4C9-3E00-1F3F-3A17-B381D2012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3634" y="6098035"/>
            <a:ext cx="140473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33E-B7AD-93D2-099B-BC45BE9E49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3426" y="2286296"/>
            <a:ext cx="9045147" cy="20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D4C4D-0D68-2070-2BA0-EF870F5DF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426" y="4410371"/>
            <a:ext cx="904514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 b="0" i="0">
                <a:solidFill>
                  <a:srgbClr val="E25A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D97BB-FB0C-0D7B-6514-B14F043C3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3291" y="983542"/>
            <a:ext cx="3485418" cy="2031999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26A273D-92A5-1E2A-BFB5-09875F8109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7321" y="6373618"/>
            <a:ext cx="817355" cy="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F559B1-F0E1-E37D-B12F-4785D3BAC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2B50F-7F75-1702-2534-6A4C0167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97" y="1922370"/>
            <a:ext cx="8971006" cy="3013259"/>
          </a:xfrm>
          <a:prstGeom prst="rect">
            <a:avLst/>
          </a:prstGeom>
          <a:noFill/>
          <a:ln w="50800"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 algn="ctr">
              <a:defRPr sz="3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DFAC5-2297-0581-D840-B37EFCA7F9F1}"/>
              </a:ext>
            </a:extLst>
          </p:cNvPr>
          <p:cNvSpPr txBox="1"/>
          <p:nvPr userDrawn="1"/>
        </p:nvSpPr>
        <p:spPr>
          <a:xfrm>
            <a:off x="5185332" y="6498983"/>
            <a:ext cx="18213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 spc="360" dirty="0">
                <a:solidFill>
                  <a:srgbClr val="E25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FORUM 2024</a:t>
            </a:r>
          </a:p>
        </p:txBody>
      </p:sp>
    </p:spTree>
    <p:extLst>
      <p:ext uri="{BB962C8B-B14F-4D97-AF65-F5344CB8AC3E}">
        <p14:creationId xmlns:p14="http://schemas.microsoft.com/office/powerpoint/2010/main" val="149253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1C4C3E-E2C3-E171-D3A3-09D1ABB1A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7210" b="416"/>
          <a:stretch/>
        </p:blipFill>
        <p:spPr>
          <a:xfrm>
            <a:off x="0" y="1"/>
            <a:ext cx="12201779" cy="849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6F0D0-65FA-C770-EB15-6E9157241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40168" y="6532194"/>
            <a:ext cx="718921" cy="189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0CDD7-C221-ED07-1278-11EB8BA7E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168" y="373086"/>
            <a:ext cx="11283461" cy="476239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89E2-2853-4597-2BD7-EE4E779A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064769"/>
            <a:ext cx="11283462" cy="5300862"/>
          </a:xfrm>
        </p:spPr>
        <p:txBody>
          <a:bodyPr/>
          <a:lstStyle>
            <a:lvl1pPr>
              <a:defRPr sz="20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0E8B6-9660-6234-14EF-53BB91622041}"/>
              </a:ext>
            </a:extLst>
          </p:cNvPr>
          <p:cNvSpPr txBox="1"/>
          <p:nvPr userDrawn="1"/>
        </p:nvSpPr>
        <p:spPr>
          <a:xfrm>
            <a:off x="416168" y="157642"/>
            <a:ext cx="18213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b="0" i="0" spc="360" dirty="0">
                <a:solidFill>
                  <a:srgbClr val="E25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FORUM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14D11-E858-1642-6E25-1FA4D2201D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32911" y="6447540"/>
            <a:ext cx="1856151" cy="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1C4C3E-E2C3-E171-D3A3-09D1ABB1A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368"/>
          <a:stretch/>
        </p:blipFill>
        <p:spPr>
          <a:xfrm>
            <a:off x="0" y="0"/>
            <a:ext cx="4222252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6F0D0-65FA-C770-EB15-6E9157241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69361" y="6532194"/>
            <a:ext cx="718921" cy="189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0CDD7-C221-ED07-1278-11EB8BA7E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62" y="1603133"/>
            <a:ext cx="3629728" cy="3651732"/>
          </a:xfrm>
        </p:spPr>
        <p:txBody>
          <a:bodyPr>
            <a:normAutofit/>
          </a:bodyPr>
          <a:lstStyle>
            <a:lvl1pPr>
              <a:defRPr sz="3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89E2-2853-4597-2BD7-EE4E779A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08" y="445477"/>
            <a:ext cx="7539374" cy="5920154"/>
          </a:xfrm>
        </p:spPr>
        <p:txBody>
          <a:bodyPr/>
          <a:lstStyle>
            <a:lvl1pPr>
              <a:defRPr sz="20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62C87-0958-8CE0-E0F0-AD904B3E312B}"/>
              </a:ext>
            </a:extLst>
          </p:cNvPr>
          <p:cNvSpPr txBox="1"/>
          <p:nvPr userDrawn="1"/>
        </p:nvSpPr>
        <p:spPr>
          <a:xfrm>
            <a:off x="1200467" y="6316750"/>
            <a:ext cx="18213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 spc="360" dirty="0">
                <a:solidFill>
                  <a:srgbClr val="E25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FORUM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AC71F-4FEA-13AE-523A-6BF282841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448908" y="6447540"/>
            <a:ext cx="1856151" cy="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1C4C3E-E2C3-E171-D3A3-09D1ABB1A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469" r="-3"/>
          <a:stretch/>
        </p:blipFill>
        <p:spPr>
          <a:xfrm>
            <a:off x="9109441" y="0"/>
            <a:ext cx="308255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6F0D0-65FA-C770-EB15-6E9157241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213756" y="6532194"/>
            <a:ext cx="718921" cy="189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0CDD7-C221-ED07-1278-11EB8BA7E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523" y="373086"/>
            <a:ext cx="7754051" cy="476239"/>
          </a:xfrm>
        </p:spPr>
        <p:txBody>
          <a:bodyPr>
            <a:normAutofit/>
          </a:bodyPr>
          <a:lstStyle>
            <a:lvl1pPr>
              <a:defRPr sz="2400" b="1" i="0">
                <a:solidFill>
                  <a:srgbClr val="02004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89E2-2853-4597-2BD7-EE4E779A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4" y="1064769"/>
            <a:ext cx="7080738" cy="5300862"/>
          </a:xfrm>
        </p:spPr>
        <p:txBody>
          <a:bodyPr/>
          <a:lstStyle>
            <a:lvl1pPr>
              <a:defRPr sz="20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0E8B6-9660-6234-14EF-53BB91622041}"/>
              </a:ext>
            </a:extLst>
          </p:cNvPr>
          <p:cNvSpPr txBox="1"/>
          <p:nvPr userDrawn="1"/>
        </p:nvSpPr>
        <p:spPr>
          <a:xfrm>
            <a:off x="316524" y="157642"/>
            <a:ext cx="2649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spc="360" dirty="0">
                <a:solidFill>
                  <a:srgbClr val="E25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FORUM 2024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E9460EA-241E-E7C9-BB4A-E725885B47E1}"/>
              </a:ext>
            </a:extLst>
          </p:cNvPr>
          <p:cNvSpPr txBox="1">
            <a:spLocks/>
          </p:cNvSpPr>
          <p:nvPr userDrawn="1"/>
        </p:nvSpPr>
        <p:spPr>
          <a:xfrm>
            <a:off x="316523" y="1922370"/>
            <a:ext cx="3587262" cy="301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ahar Black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GB" sz="3500"/>
              <a:t>CLICK TO EDIT MASTER TITLE STYLE</a:t>
            </a:r>
            <a:endParaRPr lang="en-US" sz="35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E6D6B4-47EB-DB1F-E186-883DE72127A1}"/>
              </a:ext>
            </a:extLst>
          </p:cNvPr>
          <p:cNvCxnSpPr>
            <a:cxnSpLocks/>
          </p:cNvCxnSpPr>
          <p:nvPr userDrawn="1"/>
        </p:nvCxnSpPr>
        <p:spPr>
          <a:xfrm>
            <a:off x="316523" y="849325"/>
            <a:ext cx="7080739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25A6B"/>
                </a:gs>
                <a:gs pos="100000">
                  <a:srgbClr val="02004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265D25-FFE6-7B53-55BA-E44B9FA0B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4026" y="492126"/>
            <a:ext cx="4043851" cy="58735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1940A-1B53-FEC3-71D8-29F7625ABB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6200000">
            <a:off x="10976864" y="3242335"/>
            <a:ext cx="1856149" cy="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1C4C3E-E2C3-E171-D3A3-09D1ABB1A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" r="58756"/>
          <a:stretch/>
        </p:blipFill>
        <p:spPr>
          <a:xfrm>
            <a:off x="0" y="0"/>
            <a:ext cx="308255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6F0D0-65FA-C770-EB15-6E9157241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08446" y="6532194"/>
            <a:ext cx="718921" cy="189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0CDD7-C221-ED07-1278-11EB8BA7E5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4459" y="373086"/>
            <a:ext cx="7754051" cy="476239"/>
          </a:xfrm>
        </p:spPr>
        <p:txBody>
          <a:bodyPr>
            <a:normAutofit/>
          </a:bodyPr>
          <a:lstStyle>
            <a:lvl1pPr>
              <a:defRPr sz="2400" b="1" i="0">
                <a:solidFill>
                  <a:srgbClr val="02004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89E2-2853-4597-2BD7-EE4E779A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460" y="1064769"/>
            <a:ext cx="7080738" cy="5300862"/>
          </a:xfrm>
        </p:spPr>
        <p:txBody>
          <a:bodyPr/>
          <a:lstStyle>
            <a:lvl1pPr>
              <a:defRPr sz="20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solidFill>
                  <a:srgbClr val="0200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0E8B6-9660-6234-14EF-53BB91622041}"/>
              </a:ext>
            </a:extLst>
          </p:cNvPr>
          <p:cNvSpPr txBox="1"/>
          <p:nvPr userDrawn="1"/>
        </p:nvSpPr>
        <p:spPr>
          <a:xfrm>
            <a:off x="4824460" y="157642"/>
            <a:ext cx="2649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0" spc="360" dirty="0">
                <a:solidFill>
                  <a:srgbClr val="E25A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 FORUM 2024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E9460EA-241E-E7C9-BB4A-E725885B47E1}"/>
              </a:ext>
            </a:extLst>
          </p:cNvPr>
          <p:cNvSpPr txBox="1">
            <a:spLocks/>
          </p:cNvSpPr>
          <p:nvPr userDrawn="1"/>
        </p:nvSpPr>
        <p:spPr>
          <a:xfrm>
            <a:off x="4824459" y="1922370"/>
            <a:ext cx="3587262" cy="301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sahar Black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GB" sz="3500"/>
              <a:t>CLICK TO EDIT MASTER TITLE STYLE</a:t>
            </a:r>
            <a:endParaRPr lang="en-US" sz="35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E6D6B4-47EB-DB1F-E186-883DE72127A1}"/>
              </a:ext>
            </a:extLst>
          </p:cNvPr>
          <p:cNvCxnSpPr>
            <a:cxnSpLocks/>
          </p:cNvCxnSpPr>
          <p:nvPr userDrawn="1"/>
        </p:nvCxnSpPr>
        <p:spPr>
          <a:xfrm>
            <a:off x="4824459" y="849325"/>
            <a:ext cx="7080739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E25A6B"/>
                </a:gs>
                <a:gs pos="100000">
                  <a:srgbClr val="02004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265D25-FFE6-7B53-55BA-E44B9FA0B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3861" y="492126"/>
            <a:ext cx="4043851" cy="58735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37AD4-C24A-E6CF-EF58-FAD4369225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6200000">
            <a:off x="-656144" y="3242335"/>
            <a:ext cx="1856149" cy="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549A-A1A6-F82B-1331-1D2AE0FE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A3BF7-FF84-6048-B2E4-BA99DA352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0189-77EE-0473-C51C-01327B480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74F2-0F34-A44D-AE01-F50E4AC7DC1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86ED2-E0D5-14F9-0DF7-55C3815AE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7A9F-7CD4-567C-66B1-6C17C3349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B389-7970-DE4A-947C-47617B4F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5" r:id="rId3"/>
    <p:sldLayoutId id="2147483803" r:id="rId4"/>
    <p:sldLayoutId id="2147483804" r:id="rId5"/>
    <p:sldLayoutId id="2147483806" r:id="rId6"/>
    <p:sldLayoutId id="214748380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01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14FC2-C6FA-5EAC-1EC7-162CA905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C03650-1BA9-A97C-E6B7-BEDCB7CA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Attacking Setup:</a:t>
            </a:r>
            <a:br>
              <a:rPr lang="en-US" dirty="0"/>
            </a:br>
            <a:r>
              <a:rPr lang="en-US" dirty="0"/>
              <a:t>Cluster 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734261-9515-0F10-F876-BF725497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08" y="445477"/>
            <a:ext cx="7539374" cy="5015459"/>
          </a:xfrm>
        </p:spPr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Start from near post </a:t>
            </a:r>
            <a:r>
              <a:rPr lang="en-US" dirty="0"/>
              <a:t>– 171 samples</a:t>
            </a:r>
          </a:p>
        </p:txBody>
      </p:sp>
      <p:pic>
        <p:nvPicPr>
          <p:cNvPr id="8" name="Picture 7" descr="A screen shot of a football game&#10;&#10;Description automatically generated">
            <a:extLst>
              <a:ext uri="{FF2B5EF4-FFF2-40B4-BE49-F238E27FC236}">
                <a16:creationId xmlns:a16="http://schemas.microsoft.com/office/drawing/2014/main" id="{4C72E6CE-DC56-C0A4-80D3-461DFD6B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52" y="1397064"/>
            <a:ext cx="6294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EEFE-3857-2E53-7CE2-2F6529529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21D6AD-149E-04CE-1A73-52AF0A97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Attacking Setup:</a:t>
            </a:r>
            <a:br>
              <a:rPr lang="en-US" dirty="0"/>
            </a:br>
            <a:r>
              <a:rPr lang="en-US" dirty="0"/>
              <a:t>Cluster 2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7C4AF-32DF-07F1-C36E-5A0AB5FC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08" y="445477"/>
            <a:ext cx="7539374" cy="5015459"/>
          </a:xfrm>
        </p:spPr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Runs from deeper areas to the back post </a:t>
            </a:r>
            <a:r>
              <a:rPr lang="en-US" dirty="0"/>
              <a:t>– 123 samples</a:t>
            </a:r>
          </a:p>
        </p:txBody>
      </p:sp>
      <p:pic>
        <p:nvPicPr>
          <p:cNvPr id="3" name="Picture 2" descr="A screen shot of a football field">
            <a:extLst>
              <a:ext uri="{FF2B5EF4-FFF2-40B4-BE49-F238E27FC236}">
                <a16:creationId xmlns:a16="http://schemas.microsoft.com/office/drawing/2014/main" id="{AD3DD43D-7A78-0D41-12D5-261E0FCB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52" y="1397064"/>
            <a:ext cx="6294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AEAB-F32D-9EDD-298A-D4C01EC0A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14146-6E92-8615-3086-87290551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Attacking Setup:</a:t>
            </a:r>
            <a:br>
              <a:rPr lang="en-US" dirty="0"/>
            </a:br>
            <a:r>
              <a:rPr lang="en-US" dirty="0"/>
              <a:t>Cluster 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F3BE5-20E4-D9A5-6BA8-1900B36F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08" y="445477"/>
            <a:ext cx="7539374" cy="5015459"/>
          </a:xfrm>
        </p:spPr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Two-way movement </a:t>
            </a:r>
            <a:r>
              <a:rPr lang="en-US" dirty="0"/>
              <a:t>– 224 samples</a:t>
            </a:r>
          </a:p>
        </p:txBody>
      </p:sp>
      <p:pic>
        <p:nvPicPr>
          <p:cNvPr id="4" name="Picture 3" descr="A screen shot of a football game&#10;&#10;Description automatically generated">
            <a:extLst>
              <a:ext uri="{FF2B5EF4-FFF2-40B4-BE49-F238E27FC236}">
                <a16:creationId xmlns:a16="http://schemas.microsoft.com/office/drawing/2014/main" id="{3EE93CEA-180F-0597-5E3B-A97614C1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52" y="1397064"/>
            <a:ext cx="6294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77812-E505-E422-7975-43C3FD80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EDE20B-3F2B-742D-62FA-B705298F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Attacking Setup:</a:t>
            </a:r>
            <a:br>
              <a:rPr lang="en-US" dirty="0"/>
            </a:br>
            <a:r>
              <a:rPr lang="en-US" dirty="0"/>
              <a:t>Cluster 4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C9FE3-204B-4CA6-DF80-28468551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908" y="445477"/>
            <a:ext cx="7539374" cy="5015459"/>
          </a:xfrm>
        </p:spPr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Near post runs </a:t>
            </a:r>
            <a:r>
              <a:rPr lang="en-US" dirty="0"/>
              <a:t>– 110 samples</a:t>
            </a:r>
          </a:p>
        </p:txBody>
      </p:sp>
      <p:pic>
        <p:nvPicPr>
          <p:cNvPr id="4" name="Picture 3" descr="A screen shot of a football field&#10;&#10;Description automatically generated">
            <a:extLst>
              <a:ext uri="{FF2B5EF4-FFF2-40B4-BE49-F238E27FC236}">
                <a16:creationId xmlns:a16="http://schemas.microsoft.com/office/drawing/2014/main" id="{3E06A3EE-EA91-4FBD-BCA9-DA1343A6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52" y="1383323"/>
            <a:ext cx="6294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BC82-3647-EEE2-A0F6-A9E7FC47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74CB-68E0-8616-0D9A-38D0717D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B4245-9120-15AF-83C5-B8336562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Closely Marked </a:t>
            </a:r>
            <a:r>
              <a:rPr lang="en-US" dirty="0"/>
              <a:t>(Extracted)</a:t>
            </a:r>
          </a:p>
          <a:p>
            <a:pPr lvl="1"/>
            <a:r>
              <a:rPr lang="en-US" dirty="0"/>
              <a:t>0 – No</a:t>
            </a:r>
          </a:p>
          <a:p>
            <a:pPr lvl="1"/>
            <a:r>
              <a:rPr lang="en-US" dirty="0"/>
              <a:t>1 – Yes</a:t>
            </a:r>
          </a:p>
          <a:p>
            <a:pPr lvl="1"/>
            <a:r>
              <a:rPr lang="en-US" dirty="0"/>
              <a:t>Threshold – 1.45m (Median distance between attacker &amp; closest defender)</a:t>
            </a:r>
          </a:p>
          <a:p>
            <a:pPr lvl="1"/>
            <a:r>
              <a:rPr lang="en-US" dirty="0"/>
              <a:t>Yes, if distance of more than half the attackers was found to be less than the median distance.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56827"/>
                </a:solidFill>
              </a:rPr>
              <a:t>Dynamic Movement </a:t>
            </a:r>
            <a:r>
              <a:rPr lang="en-US" dirty="0"/>
              <a:t>(Extracted)</a:t>
            </a:r>
          </a:p>
          <a:p>
            <a:pPr lvl="1"/>
            <a:r>
              <a:rPr lang="en-US" dirty="0"/>
              <a:t>0 – No</a:t>
            </a:r>
          </a:p>
          <a:p>
            <a:pPr lvl="1"/>
            <a:r>
              <a:rPr lang="en-US" dirty="0"/>
              <a:t>1 – Yes</a:t>
            </a:r>
          </a:p>
          <a:p>
            <a:pPr lvl="1"/>
            <a:r>
              <a:rPr lang="en-US" dirty="0"/>
              <a:t>Period – The frames when the ball travels from the corner spot till the edge of the penalty box</a:t>
            </a:r>
          </a:p>
          <a:p>
            <a:pPr lvl="1"/>
            <a:r>
              <a:rPr lang="en-US" dirty="0"/>
              <a:t>Yes, if more than half of the attackers have speed more than average speed.</a:t>
            </a:r>
          </a:p>
        </p:txBody>
      </p:sp>
    </p:spTree>
    <p:extLst>
      <p:ext uri="{BB962C8B-B14F-4D97-AF65-F5344CB8AC3E}">
        <p14:creationId xmlns:p14="http://schemas.microsoft.com/office/powerpoint/2010/main" val="185461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479F-0AB0-FE0D-5485-7D9A2065A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7F1D-936F-F13E-BD3D-48254D23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</a:t>
            </a:r>
          </a:p>
        </p:txBody>
      </p:sp>
    </p:spTree>
    <p:extLst>
      <p:ext uri="{BB962C8B-B14F-4D97-AF65-F5344CB8AC3E}">
        <p14:creationId xmlns:p14="http://schemas.microsoft.com/office/powerpoint/2010/main" val="18909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DC94-41FC-08BB-18FC-4617A52B2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A02F-BB47-AF0F-A4FA-4EEAF55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2E23-916F-DBF6-18EF-79D58ACE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11 Goals scored </a:t>
            </a:r>
            <a:r>
              <a:rPr lang="en-US" dirty="0"/>
              <a:t>out of 628 corner situations (</a:t>
            </a:r>
            <a:r>
              <a:rPr lang="en-US" b="1" dirty="0"/>
              <a:t>1.75%</a:t>
            </a:r>
            <a:r>
              <a:rPr lang="en-US" dirty="0"/>
              <a:t>)</a:t>
            </a:r>
          </a:p>
          <a:p>
            <a:r>
              <a:rPr lang="en-US" dirty="0"/>
              <a:t>Distribution of treatment features -: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170 Shot attempts </a:t>
            </a:r>
            <a:r>
              <a:rPr lang="en-US" dirty="0"/>
              <a:t>out of 628 corners (</a:t>
            </a:r>
            <a:r>
              <a:rPr lang="en-US" b="1" dirty="0"/>
              <a:t>27%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 35% </a:t>
            </a:r>
            <a:r>
              <a:rPr lang="en-US" dirty="0"/>
              <a:t>off Out-swinging corners vs </a:t>
            </a:r>
            <a:r>
              <a:rPr lang="en-US" b="1" dirty="0"/>
              <a:t>18% </a:t>
            </a:r>
            <a:r>
              <a:rPr lang="en-US" dirty="0"/>
              <a:t>off In-swinging corners</a:t>
            </a:r>
          </a:p>
          <a:p>
            <a:pPr lvl="1"/>
            <a:r>
              <a:rPr lang="en-US" b="1" dirty="0"/>
              <a:t> 28% </a:t>
            </a:r>
            <a:r>
              <a:rPr lang="en-US" dirty="0"/>
              <a:t>off Zonal corners vs </a:t>
            </a:r>
            <a:r>
              <a:rPr lang="en-US" b="1" dirty="0"/>
              <a:t>26% </a:t>
            </a:r>
            <a:r>
              <a:rPr lang="en-US" dirty="0"/>
              <a:t>off Man-Marked corners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AD3048-54A3-B516-7223-8EDF842A1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212209"/>
              </p:ext>
            </p:extLst>
          </p:nvPr>
        </p:nvGraphicFramePr>
        <p:xfrm>
          <a:off x="232180" y="19832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6663E2B-9F49-422F-9628-75CB46467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724234"/>
              </p:ext>
            </p:extLst>
          </p:nvPr>
        </p:nvGraphicFramePr>
        <p:xfrm>
          <a:off x="5368776" y="19832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15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DC94-41FC-08BB-18FC-4617A52B2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A02F-BB47-AF0F-A4FA-4EEAF55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2E23-916F-DBF6-18EF-79D58ACE6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Dynamic Movement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Closely Marked</a:t>
            </a:r>
            <a:r>
              <a:rPr lang="en-US" dirty="0"/>
              <a:t>: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3439AC-2A58-4A44-A531-B43B5D794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438462"/>
              </p:ext>
            </p:extLst>
          </p:nvPr>
        </p:nvGraphicFramePr>
        <p:xfrm>
          <a:off x="2976817" y="1339651"/>
          <a:ext cx="3002367" cy="26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01755C-75AD-42C0-890E-63BF6D201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080670"/>
              </p:ext>
            </p:extLst>
          </p:nvPr>
        </p:nvGraphicFramePr>
        <p:xfrm>
          <a:off x="416168" y="1339651"/>
          <a:ext cx="3002367" cy="26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2A1DB04-CEE3-4410-9B29-89B60CFB3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562265"/>
              </p:ext>
            </p:extLst>
          </p:nvPr>
        </p:nvGraphicFramePr>
        <p:xfrm>
          <a:off x="6168816" y="1339651"/>
          <a:ext cx="3002367" cy="26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DEE501-11B0-4C1C-BDA6-72E7D0D16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192236"/>
              </p:ext>
            </p:extLst>
          </p:nvPr>
        </p:nvGraphicFramePr>
        <p:xfrm>
          <a:off x="8988018" y="1339651"/>
          <a:ext cx="3002367" cy="26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B7FC75-6B47-48C4-89FF-C3F1C283A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436823"/>
              </p:ext>
            </p:extLst>
          </p:nvPr>
        </p:nvGraphicFramePr>
        <p:xfrm>
          <a:off x="5618406" y="4190002"/>
          <a:ext cx="3002367" cy="26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3A78115-34EC-45C5-8F78-3EC6E21AC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234318"/>
              </p:ext>
            </p:extLst>
          </p:nvPr>
        </p:nvGraphicFramePr>
        <p:xfrm>
          <a:off x="2359658" y="4190002"/>
          <a:ext cx="3002367" cy="265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07191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2E567-8F90-EA17-C194-7344C77A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3D48-575E-FC24-00F8-4AC99324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E4BF-D3E1-2F5D-CF28-5906C960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Traditional modelling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Training a </a:t>
            </a:r>
            <a:r>
              <a:rPr lang="en-US" b="1" dirty="0"/>
              <a:t>Random Forest Classifier </a:t>
            </a:r>
            <a:r>
              <a:rPr lang="en-US" dirty="0"/>
              <a:t>to predict Shot Attempts</a:t>
            </a:r>
            <a:endParaRPr lang="en-US" b="1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82% accuracy </a:t>
            </a:r>
            <a:r>
              <a:rPr lang="en-US" dirty="0"/>
              <a:t>– for this dataset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Corner Type </a:t>
            </a:r>
            <a:r>
              <a:rPr lang="en-US" dirty="0"/>
              <a:t>– the most predictive feature – for this dataset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847A3B-4C61-D3A2-FBF3-0FC04140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08" y="2250831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D846E-85D1-2B3A-4091-61FF203DE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5592-F9E3-1C7E-50C1-9CF61747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Analysis</a:t>
            </a:r>
          </a:p>
        </p:txBody>
      </p:sp>
    </p:spTree>
    <p:extLst>
      <p:ext uri="{BB962C8B-B14F-4D97-AF65-F5344CB8AC3E}">
        <p14:creationId xmlns:p14="http://schemas.microsoft.com/office/powerpoint/2010/main" val="39429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8252-B914-B892-752D-D6671B818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Causal Analysis of Corner Kicks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09353-F429-3135-6501-AE995AFE9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 – Harsh Mishra</a:t>
            </a:r>
          </a:p>
        </p:txBody>
      </p:sp>
    </p:spTree>
    <p:extLst>
      <p:ext uri="{BB962C8B-B14F-4D97-AF65-F5344CB8AC3E}">
        <p14:creationId xmlns:p14="http://schemas.microsoft.com/office/powerpoint/2010/main" val="536488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4FDC-82AE-8A2B-DD8B-585D0B4FD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18AC-967D-72F2-74DB-6305FB98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844A5-FBC7-3A0C-DF82-50B19AE44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Non-parametric approach -:</a:t>
                </a:r>
              </a:p>
              <a:p>
                <a:pPr lvl="1"/>
                <a:r>
                  <a:rPr lang="en-US" dirty="0"/>
                  <a:t>e.g., Effect of Corner Type on Shot Attempt :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𝐶𝑜𝑟𝑛𝑒𝑟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𝑇𝑦𝑝𝑒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𝑆h𝑜𝑡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𝐴𝑡𝑡𝑒𝑚𝑝𝑡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𝐴𝑡𝑡𝑎𝑐𝑘𝑖𝑛𝑔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𝑆𝑒𝑡𝑢𝑝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𝐷𝑦𝑛𝑎𝑚𝑖𝑐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𝑀𝑜𝑣𝑒𝑚𝑒𝑛𝑡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𝐷𝑒𝑓𝑒𝑛𝑠𝑒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𝑇𝑦𝑝𝑒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b="1" dirty="0"/>
                  <a:t>Average Treatment Effect -: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lvl="1"/>
                <a:endParaRPr lang="en-US" b="1" dirty="0"/>
              </a:p>
              <a:p>
                <a:pPr lvl="1"/>
                <a:r>
                  <a:rPr lang="en-US" sz="2000" b="1" dirty="0"/>
                  <a:t>Corner Type 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0.14</a:t>
                </a:r>
              </a:p>
              <a:p>
                <a:pPr lvl="1"/>
                <a:r>
                  <a:rPr lang="en-US" sz="2000" b="1" dirty="0"/>
                  <a:t>Defense Type 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0.02</a:t>
                </a:r>
              </a:p>
              <a:p>
                <a:pPr lvl="1"/>
                <a:r>
                  <a:rPr lang="en-US" sz="2000" b="1" dirty="0"/>
                  <a:t>Dynamic Movement 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- 0.08</a:t>
                </a:r>
              </a:p>
              <a:p>
                <a:pPr lvl="1"/>
                <a:r>
                  <a:rPr lang="en-US" sz="2000" b="1" dirty="0"/>
                  <a:t>Closely Marked :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0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844A5-FBC7-3A0C-DF82-50B19AE44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6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BC48FB1A-00FF-5C55-D1D9-A3DBA6208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88"/>
          <a:stretch/>
        </p:blipFill>
        <p:spPr>
          <a:xfrm>
            <a:off x="5690264" y="2077236"/>
            <a:ext cx="6370672" cy="38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29ADA-736C-3E7C-2AD4-6C103835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E8AF-0E49-B05F-8498-22E4834E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E53A6-3964-67D3-E9F6-15D16C0BB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Parametric approach -: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Each node has its own parametric model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/>
                  <a:t>Treatment Variables</a:t>
                </a:r>
                <a:r>
                  <a:rPr lang="en-US" dirty="0"/>
                  <a:t>: Empirically Distributed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b="1" dirty="0"/>
                  <a:t>Covariates</a:t>
                </a:r>
                <a:r>
                  <a:rPr lang="en-US" dirty="0"/>
                  <a:t>: Random Forest Classifier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b="1" dirty="0"/>
                  <a:t>Intervention -:</a:t>
                </a:r>
              </a:p>
              <a:p>
                <a:pPr lvl="1"/>
                <a:r>
                  <a:rPr lang="en-US" dirty="0"/>
                  <a:t>Outcome (Y) - Shot Attempt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[0,1]</a:t>
                </a:r>
              </a:p>
              <a:p>
                <a:pPr lvl="1"/>
                <a:r>
                  <a:rPr lang="en-US" dirty="0"/>
                  <a:t>Treatment (T)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[0,1]</a:t>
                </a:r>
              </a:p>
              <a:p>
                <a:pPr lvl="1"/>
                <a:r>
                  <a:rPr lang="en-US" dirty="0"/>
                  <a:t>Mediator (M) - Attacking Setup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[0,1]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E53A6-3964-67D3-E9F6-15D16C0BB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6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9744BAA-078E-F30B-19FF-D2806CE8C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88"/>
          <a:stretch/>
        </p:blipFill>
        <p:spPr>
          <a:xfrm>
            <a:off x="5690264" y="2077236"/>
            <a:ext cx="6370672" cy="38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7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61B2E-8833-81D7-4D5B-68F1DC502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5C0D-16E5-82F7-01BF-4E9313B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Analysis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626F2F5-A8D2-C2FA-BFCB-72D5284D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Attack Setup vs Corner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C5A33-EEE3-84C6-5CD1-0FA135FC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1" y="1717431"/>
            <a:ext cx="9829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99FD3-176E-1798-3C79-2EC1FDB6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171D-E9DA-719B-9827-1D69F32E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Analysis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8F2878-4E0B-4D68-0F79-B176FD00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Attack Setup vs Defense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C42C8-E856-1717-106B-7D079ABD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2" y="1717431"/>
            <a:ext cx="9829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5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7501B-064B-EED0-F6C0-F91B499F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866A-909C-0EEA-9DEA-B62AF252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0174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E63A-6A9B-A375-702F-0C6CD1820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785D-4B12-3BB7-1188-49AAD9FA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0D8B6-0621-8C34-9077-C0D9CCDE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Advantages of the approach -: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Findings are Actionable &amp; Explainable 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Saves time – Minimal human intervention 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Brings various features based on tracking data into context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Customizable approach – Adds domain expert knowledge</a:t>
            </a:r>
          </a:p>
          <a:p>
            <a:pPr lvl="1"/>
            <a:endParaRPr lang="en-US" dirty="0">
              <a:solidFill>
                <a:srgbClr val="222222"/>
              </a:solidFill>
            </a:endParaRPr>
          </a:p>
          <a:p>
            <a:r>
              <a:rPr lang="en-US" b="1" i="0" u="none" strike="noStrike" dirty="0">
                <a:solidFill>
                  <a:srgbClr val="F56827"/>
                </a:solidFill>
                <a:effectLst/>
                <a:latin typeface="Arial" panose="020B0604020202020204" pitchFamily="34" charset="0"/>
              </a:rPr>
              <a:t>Bes</a:t>
            </a:r>
            <a:r>
              <a:rPr lang="en-US" b="1" dirty="0">
                <a:solidFill>
                  <a:srgbClr val="F56827"/>
                </a:solidFill>
              </a:rPr>
              <a:t>t Shot Producing Matchups -: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Out-swinging corners - </a:t>
            </a:r>
            <a:r>
              <a:rPr lang="en-US" b="1" dirty="0">
                <a:solidFill>
                  <a:srgbClr val="222222"/>
                </a:solidFill>
              </a:rPr>
              <a:t>Near post runs 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In-swinging corners - </a:t>
            </a:r>
            <a:r>
              <a:rPr lang="en-US" b="1" dirty="0">
                <a:solidFill>
                  <a:srgbClr val="222222"/>
                </a:solidFill>
              </a:rPr>
              <a:t>Attackers starting at near post 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vs Zonal defense - </a:t>
            </a:r>
            <a:r>
              <a:rPr lang="en-US" b="1" dirty="0">
                <a:solidFill>
                  <a:srgbClr val="222222"/>
                </a:solidFill>
              </a:rPr>
              <a:t>Two-way movement</a:t>
            </a:r>
          </a:p>
          <a:p>
            <a:pPr lvl="1"/>
            <a:r>
              <a:rPr lang="en-US" dirty="0">
                <a:solidFill>
                  <a:srgbClr val="222222"/>
                </a:solidFill>
              </a:rPr>
              <a:t>vs Man-Marking defense - </a:t>
            </a:r>
            <a:r>
              <a:rPr lang="en-US" b="1" dirty="0">
                <a:solidFill>
                  <a:srgbClr val="222222"/>
                </a:solidFill>
              </a:rPr>
              <a:t>Attackers starting at near post</a:t>
            </a:r>
          </a:p>
        </p:txBody>
      </p:sp>
    </p:spTree>
    <p:extLst>
      <p:ext uri="{BB962C8B-B14F-4D97-AF65-F5344CB8AC3E}">
        <p14:creationId xmlns:p14="http://schemas.microsoft.com/office/powerpoint/2010/main" val="155388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CA126-E0E7-2A0B-D986-39D57DA89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23E1-E339-29D3-0DC3-6732A2EF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8493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E5B0-70F8-E373-BE46-7C0662B0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Kicks in Football</a:t>
            </a:r>
          </a:p>
        </p:txBody>
      </p:sp>
      <p:pic>
        <p:nvPicPr>
          <p:cNvPr id="8" name="new_video">
            <a:hlinkClick r:id="" action="ppaction://media"/>
            <a:extLst>
              <a:ext uri="{FF2B5EF4-FFF2-40B4-BE49-F238E27FC236}">
                <a16:creationId xmlns:a16="http://schemas.microsoft.com/office/drawing/2014/main" id="{6EA5C6EC-E212-D057-EEDF-C9D84DF2F70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6200" y="1065213"/>
            <a:ext cx="9423400" cy="5300662"/>
          </a:xfrm>
        </p:spPr>
      </p:pic>
    </p:spTree>
    <p:extLst>
      <p:ext uri="{BB962C8B-B14F-4D97-AF65-F5344CB8AC3E}">
        <p14:creationId xmlns:p14="http://schemas.microsoft.com/office/powerpoint/2010/main" val="28344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78F1-1B1B-527F-0FE2-B906DE9F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work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16FD-01D6-6B5A-1190-38513728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solution that minimizes human intervention &amp; saves time.</a:t>
            </a:r>
            <a:endParaRPr lang="en-US" b="1" dirty="0">
              <a:solidFill>
                <a:srgbClr val="222222"/>
              </a:solidFill>
            </a:endParaRP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222222"/>
                </a:solidFill>
              </a:rPr>
              <a:t>Analyzes various features impacting corner kicks </a:t>
            </a:r>
            <a:r>
              <a:rPr lang="en-US" i="1" dirty="0">
                <a:solidFill>
                  <a:srgbClr val="222222"/>
                </a:solidFill>
              </a:rPr>
              <a:t>(confounders).</a:t>
            </a: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F56827"/>
                </a:solidFill>
              </a:rPr>
              <a:t>Identifies root causes of how shots are created during corners.</a:t>
            </a: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222222"/>
                </a:solidFill>
              </a:rPr>
              <a:t>Finds the best match-ups: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solidFill>
                  <a:srgbClr val="F56827"/>
                </a:solidFill>
              </a:rPr>
              <a:t>Best Attacking setup against different Defensive setups.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solidFill>
                  <a:srgbClr val="F56827"/>
                </a:solidFill>
              </a:rPr>
              <a:t>Best Attacking setup for different Corner types.</a:t>
            </a:r>
          </a:p>
          <a:p>
            <a:pPr marL="0" indent="0">
              <a:buNone/>
            </a:pPr>
            <a:endParaRPr lang="en-US" b="1" dirty="0">
              <a:solidFill>
                <a:srgbClr val="F56827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56827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</a:rPr>
              <a:t>**</a:t>
            </a:r>
            <a:r>
              <a:rPr lang="en-US" sz="1400" i="1" dirty="0">
                <a:solidFill>
                  <a:srgbClr val="222222"/>
                </a:solidFill>
              </a:rPr>
              <a:t>Routine Inspection: A Playbook for Corner Kicks – Laurie Shaw (2020) [1]</a:t>
            </a:r>
          </a:p>
        </p:txBody>
      </p:sp>
    </p:spTree>
    <p:extLst>
      <p:ext uri="{BB962C8B-B14F-4D97-AF65-F5344CB8AC3E}">
        <p14:creationId xmlns:p14="http://schemas.microsoft.com/office/powerpoint/2010/main" val="89809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FE994-4F11-A2DC-5103-8C1149C7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football game&#10;&#10;Description automatically generated">
            <a:extLst>
              <a:ext uri="{FF2B5EF4-FFF2-40B4-BE49-F238E27FC236}">
                <a16:creationId xmlns:a16="http://schemas.microsoft.com/office/drawing/2014/main" id="{3FA44FFD-F446-B21D-167B-30C2676D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00" y="446088"/>
            <a:ext cx="7413451" cy="591978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53BB508-076B-DB50-76CF-9654F166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</a:t>
            </a:r>
            <a:br>
              <a:rPr lang="en-US" dirty="0"/>
            </a:br>
            <a:r>
              <a:rPr lang="en-US" sz="1800" dirty="0"/>
              <a:t>(Corners played into the box)</a:t>
            </a:r>
          </a:p>
        </p:txBody>
      </p:sp>
    </p:spTree>
    <p:extLst>
      <p:ext uri="{BB962C8B-B14F-4D97-AF65-F5344CB8AC3E}">
        <p14:creationId xmlns:p14="http://schemas.microsoft.com/office/powerpoint/2010/main" val="175852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9ED7-7A70-A68E-8546-B8446098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DF2-5DFB-8625-6202-C6BBDCA8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423764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EF200-C62B-BEE5-13A6-9A83D12AF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F3B5-4FEE-94BC-6083-73ABC248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26B1-2FAB-6E38-332C-3885704D1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Graphical Causal Model</a:t>
            </a:r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80E94079-70CC-6428-81CE-FE827574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03" y="1759516"/>
            <a:ext cx="10908794" cy="44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5A187-49C3-91B4-31F6-7F6269B6F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FE09-FC5C-5590-ABE9-07C3B96D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84EB-E79C-3A24-55FF-24316FEF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Shot Attempt</a:t>
            </a:r>
            <a:r>
              <a:rPr lang="en-US" dirty="0"/>
              <a:t> (Recorded)</a:t>
            </a:r>
          </a:p>
          <a:p>
            <a:pPr lvl="1"/>
            <a:r>
              <a:rPr lang="en-US" dirty="0"/>
              <a:t>0 – No shot</a:t>
            </a:r>
          </a:p>
          <a:p>
            <a:pPr lvl="1"/>
            <a:r>
              <a:rPr lang="en-US" dirty="0"/>
              <a:t>1 – Goals / Attempt Saved / Miss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56827"/>
                </a:solidFill>
              </a:rPr>
              <a:t>Corner Type</a:t>
            </a:r>
            <a:r>
              <a:rPr lang="en-US" dirty="0"/>
              <a:t> (Recorded)</a:t>
            </a:r>
          </a:p>
          <a:p>
            <a:pPr lvl="1"/>
            <a:r>
              <a:rPr lang="en-US" dirty="0"/>
              <a:t>0 – Inswinger</a:t>
            </a:r>
          </a:p>
          <a:p>
            <a:pPr lvl="1"/>
            <a:r>
              <a:rPr lang="en-US" dirty="0"/>
              <a:t>1 – Outswinger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F56827"/>
                </a:solidFill>
              </a:rPr>
              <a:t>Defense Type </a:t>
            </a:r>
            <a:r>
              <a:rPr lang="en-US" dirty="0"/>
              <a:t>(Extracted)</a:t>
            </a:r>
          </a:p>
          <a:p>
            <a:pPr lvl="1"/>
            <a:r>
              <a:rPr lang="en-US" dirty="0"/>
              <a:t>0 – Man Mark</a:t>
            </a:r>
          </a:p>
          <a:p>
            <a:pPr lvl="1"/>
            <a:r>
              <a:rPr lang="en-US" dirty="0"/>
              <a:t>1 – Zonal</a:t>
            </a:r>
          </a:p>
          <a:p>
            <a:pPr lvl="1"/>
            <a:r>
              <a:rPr lang="en-US" dirty="0"/>
              <a:t>GMM Clustering using-:</a:t>
            </a:r>
          </a:p>
          <a:p>
            <a:pPr lvl="2"/>
            <a:r>
              <a:rPr lang="en-US" dirty="0"/>
              <a:t>Distance between attacker &amp; closest marker - Linear Sum Assignment problem</a:t>
            </a:r>
          </a:p>
          <a:p>
            <a:pPr lvl="2"/>
            <a:r>
              <a:rPr lang="en-US" dirty="0"/>
              <a:t>Number of attackers within 6 yards of goal</a:t>
            </a:r>
          </a:p>
          <a:p>
            <a:pPr lvl="2"/>
            <a:r>
              <a:rPr lang="en-US" dirty="0"/>
              <a:t>Number of defenders within 6 yards of goal</a:t>
            </a:r>
          </a:p>
        </p:txBody>
      </p:sp>
    </p:spTree>
    <p:extLst>
      <p:ext uri="{BB962C8B-B14F-4D97-AF65-F5344CB8AC3E}">
        <p14:creationId xmlns:p14="http://schemas.microsoft.com/office/powerpoint/2010/main" val="109766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 shot of a game&#10;&#10;Description automatically generated">
            <a:extLst>
              <a:ext uri="{FF2B5EF4-FFF2-40B4-BE49-F238E27FC236}">
                <a16:creationId xmlns:a16="http://schemas.microsoft.com/office/drawing/2014/main" id="{1FBA95B5-4E73-ACAC-A01E-8A565E06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7" y="1765363"/>
            <a:ext cx="5757672" cy="4600268"/>
          </a:xfrm>
          <a:prstGeom prst="rect">
            <a:avLst/>
          </a:prstGeom>
        </p:spPr>
      </p:pic>
      <p:pic>
        <p:nvPicPr>
          <p:cNvPr id="11" name="Picture 10" descr="A screen shot of a game">
            <a:extLst>
              <a:ext uri="{FF2B5EF4-FFF2-40B4-BE49-F238E27FC236}">
                <a16:creationId xmlns:a16="http://schemas.microsoft.com/office/drawing/2014/main" id="{9EDFF3E8-B99E-5B58-69E4-14D489D1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41" y="1765363"/>
            <a:ext cx="5757672" cy="4600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6D57F8-68F2-76E2-2D8F-283DACDD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7D5A-E10C-2017-E231-DCFE70C0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064769"/>
            <a:ext cx="11114415" cy="5025135"/>
          </a:xfrm>
        </p:spPr>
        <p:txBody>
          <a:bodyPr/>
          <a:lstStyle/>
          <a:p>
            <a:r>
              <a:rPr lang="en-US" b="1" dirty="0">
                <a:solidFill>
                  <a:srgbClr val="F56827"/>
                </a:solidFill>
              </a:rPr>
              <a:t>Attacking Setup </a:t>
            </a:r>
            <a:r>
              <a:rPr lang="en-US" dirty="0"/>
              <a:t>(Extracted)</a:t>
            </a:r>
          </a:p>
          <a:p>
            <a:pPr lvl="1"/>
            <a:r>
              <a:rPr lang="en-US" dirty="0"/>
              <a:t>Inherit the method proposed by [1]</a:t>
            </a:r>
          </a:p>
        </p:txBody>
      </p:sp>
    </p:spTree>
    <p:extLst>
      <p:ext uri="{BB962C8B-B14F-4D97-AF65-F5344CB8AC3E}">
        <p14:creationId xmlns:p14="http://schemas.microsoft.com/office/powerpoint/2010/main" val="11422116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821f6-85ad-49b3-879b-34263432c16a">
      <Terms xmlns="http://schemas.microsoft.com/office/infopath/2007/PartnerControls"/>
    </lcf76f155ced4ddcb4097134ff3c332f>
    <TaxCatchAll xmlns="481465f5-7d50-46b9-bc55-dc1ac90122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D5B3EB1E4A049B3C0F900FC0A2F64" ma:contentTypeVersion="18" ma:contentTypeDescription="Create a new document." ma:contentTypeScope="" ma:versionID="0702a2fa8d956ada53952f1f245507cb">
  <xsd:schema xmlns:xsd="http://www.w3.org/2001/XMLSchema" xmlns:xs="http://www.w3.org/2001/XMLSchema" xmlns:p="http://schemas.microsoft.com/office/2006/metadata/properties" xmlns:ns2="1bc821f6-85ad-49b3-879b-34263432c16a" xmlns:ns3="481465f5-7d50-46b9-bc55-dc1ac901221b" targetNamespace="http://schemas.microsoft.com/office/2006/metadata/properties" ma:root="true" ma:fieldsID="b0985f6e8740aae16152e4bbecf922aa" ns2:_="" ns3:_="">
    <xsd:import namespace="1bc821f6-85ad-49b3-879b-34263432c16a"/>
    <xsd:import namespace="481465f5-7d50-46b9-bc55-dc1ac9012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821f6-85ad-49b3-879b-34263432c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92457-0390-4078-a930-4161abee92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465f5-7d50-46b9-bc55-dc1ac901221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b0f779-5a03-4dbb-bcca-341fa30053ed}" ma:internalName="TaxCatchAll" ma:showField="CatchAllData" ma:web="481465f5-7d50-46b9-bc55-dc1ac9012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957D4-2D7E-448E-B323-78082EE2A1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70A6D-7E81-4B2A-B423-518F73D22216}">
  <ds:schemaRefs>
    <ds:schemaRef ds:uri="7b8b0027-8c77-454a-9b09-65c188e2c4e8"/>
    <ds:schemaRef ds:uri="c9dc28af-53fd-41bc-adc1-cce77e1c73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bc821f6-85ad-49b3-879b-34263432c16a"/>
    <ds:schemaRef ds:uri="481465f5-7d50-46b9-bc55-dc1ac901221b"/>
  </ds:schemaRefs>
</ds:datastoreItem>
</file>

<file path=customXml/itemProps3.xml><?xml version="1.0" encoding="utf-8"?>
<ds:datastoreItem xmlns:ds="http://schemas.openxmlformats.org/officeDocument/2006/customXml" ds:itemID="{78CA5CA9-A668-4531-8E24-EE2ACCE85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821f6-85ad-49b3-879b-34263432c16a"/>
    <ds:schemaRef ds:uri="481465f5-7d50-46b9-bc55-dc1ac9012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Town Hall Master-deck</Template>
  <TotalTime>2963</TotalTime>
  <Words>640</Words>
  <Application>Microsoft Office PowerPoint</Application>
  <PresentationFormat>Widescreen</PresentationFormat>
  <Paragraphs>149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Custom Design</vt:lpstr>
      <vt:lpstr>PowerPoint Presentation</vt:lpstr>
      <vt:lpstr>A Causal Analysis of Corner Kicks</vt:lpstr>
      <vt:lpstr>Corner Kicks in Football</vt:lpstr>
      <vt:lpstr>How is this work useful?</vt:lpstr>
      <vt:lpstr>Data (Corners played into the box)</vt:lpstr>
      <vt:lpstr>Proposed Solution</vt:lpstr>
      <vt:lpstr>Proposed Solution</vt:lpstr>
      <vt:lpstr>Features</vt:lpstr>
      <vt:lpstr>Features</vt:lpstr>
      <vt:lpstr>Attacking Setup: Cluster 1  </vt:lpstr>
      <vt:lpstr>Attacking Setup: Cluster 2  </vt:lpstr>
      <vt:lpstr>Attacking Setup: Cluster 3  </vt:lpstr>
      <vt:lpstr>Attacking Setup: Cluster 4  </vt:lpstr>
      <vt:lpstr>Features</vt:lpstr>
      <vt:lpstr>Exploratory Analysis</vt:lpstr>
      <vt:lpstr>Exploratory Analysis</vt:lpstr>
      <vt:lpstr>Exploratory Analysis</vt:lpstr>
      <vt:lpstr>Exploratory Analysis</vt:lpstr>
      <vt:lpstr>Causal Analysis</vt:lpstr>
      <vt:lpstr>Causal Analysis</vt:lpstr>
      <vt:lpstr>Causal Analysis</vt:lpstr>
      <vt:lpstr>Causal Analysis</vt:lpstr>
      <vt:lpstr>Causal Analysis</vt:lpstr>
      <vt:lpstr>Conclusion</vt:lpstr>
      <vt:lpstr>Conclusion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Costanza Tobino</dc:creator>
  <cp:keywords/>
  <dc:description/>
  <cp:lastModifiedBy>Harsh Mishra</cp:lastModifiedBy>
  <cp:revision>146</cp:revision>
  <dcterms:created xsi:type="dcterms:W3CDTF">2022-05-13T12:06:57Z</dcterms:created>
  <dcterms:modified xsi:type="dcterms:W3CDTF">2024-03-16T17:18:48Z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0x01010028367C78978A7C4D85CA4C53ED7ACAC3</vt:lpwstr>
  </property>
</Properties>
</file>